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3072" userDrawn="1">
          <p15:clr>
            <a:srgbClr val="A4A3A4"/>
          </p15:clr>
        </p15:guide>
        <p15:guide id="2" pos="4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8" d="100"/>
          <a:sy n="78" d="100"/>
        </p:scale>
        <p:origin x="1638" y="102"/>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46808319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大標題與副標題">
    <p:spTree>
      <p:nvGrpSpPr>
        <p:cNvPr id="1" name=""/>
        <p:cNvGrpSpPr/>
        <p:nvPr/>
      </p:nvGrpSpPr>
      <p:grpSpPr>
        <a:xfrm>
          <a:off x="0" y="0"/>
          <a:ext cx="0" cy="0"/>
          <a:chOff x="0" y="0"/>
          <a:chExt cx="0" cy="0"/>
        </a:xfrm>
      </p:grpSpPr>
      <p:sp>
        <p:nvSpPr>
          <p:cNvPr id="11" name="大標題文字"/>
          <p:cNvSpPr txBox="1">
            <a:spLocks noGrp="1"/>
          </p:cNvSpPr>
          <p:nvPr>
            <p:ph type="title"/>
          </p:nvPr>
        </p:nvSpPr>
        <p:spPr>
          <a:xfrm>
            <a:off x="1270000" y="1638300"/>
            <a:ext cx="10464800" cy="3302000"/>
          </a:xfrm>
          <a:prstGeom prst="rect">
            <a:avLst/>
          </a:prstGeom>
        </p:spPr>
        <p:txBody>
          <a:bodyPr anchor="b"/>
          <a:lstStyle/>
          <a:p>
            <a:r>
              <a:t>大標題文字</a:t>
            </a:r>
          </a:p>
        </p:txBody>
      </p:sp>
      <p:sp>
        <p:nvSpPr>
          <p:cNvPr id="12" name="內文層級一…"/>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內文層級一</a:t>
            </a:r>
          </a:p>
          <a:p>
            <a:pPr lvl="1"/>
            <a:r>
              <a:t>內文層級二</a:t>
            </a:r>
          </a:p>
          <a:p>
            <a:pPr lvl="2"/>
            <a:r>
              <a:t>內文層級三</a:t>
            </a:r>
          </a:p>
          <a:p>
            <a:pPr lvl="3"/>
            <a:r>
              <a:t>內文層級四</a:t>
            </a:r>
          </a:p>
          <a:p>
            <a:pPr lvl="4"/>
            <a:r>
              <a:t>內文層級五</a:t>
            </a:r>
          </a:p>
        </p:txBody>
      </p:sp>
      <p:sp>
        <p:nvSpPr>
          <p:cNvPr id="13" name="幻燈片編號"/>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名言語錄">
    <p:spTree>
      <p:nvGrpSpPr>
        <p:cNvPr id="1" name=""/>
        <p:cNvGrpSpPr/>
        <p:nvPr/>
      </p:nvGrpSpPr>
      <p:grpSpPr>
        <a:xfrm>
          <a:off x="0" y="0"/>
          <a:ext cx="0" cy="0"/>
          <a:chOff x="0" y="0"/>
          <a:chExt cx="0" cy="0"/>
        </a:xfrm>
      </p:grpSpPr>
      <p:sp>
        <p:nvSpPr>
          <p:cNvPr id="93" name="–王大明"/>
          <p:cNvSpPr txBox="1">
            <a:spLocks noGrp="1"/>
          </p:cNvSpPr>
          <p:nvPr>
            <p:ph type="body" sz="quarter" idx="13"/>
          </p:nvPr>
        </p:nvSpPr>
        <p:spPr>
          <a:xfrm>
            <a:off x="1270000" y="6362700"/>
            <a:ext cx="10464800" cy="520700"/>
          </a:xfrm>
          <a:prstGeom prst="rect">
            <a:avLst/>
          </a:prstGeom>
        </p:spPr>
        <p:txBody>
          <a:bodyPr anchor="t">
            <a:spAutoFit/>
          </a:bodyPr>
          <a:lstStyle>
            <a:lvl1pPr marL="0" indent="0" algn="ctr">
              <a:spcBef>
                <a:spcPts val="0"/>
              </a:spcBef>
              <a:buSzTx/>
              <a:buNone/>
              <a:defRPr sz="2400" i="1"/>
            </a:lvl1pPr>
          </a:lstStyle>
          <a:p>
            <a:r>
              <a:t>–王大明</a:t>
            </a:r>
          </a:p>
        </p:txBody>
      </p:sp>
      <p:sp>
        <p:nvSpPr>
          <p:cNvPr id="94" name="「在此輸入名言語錄。」"/>
          <p:cNvSpPr txBox="1">
            <a:spLocks noGrp="1"/>
          </p:cNvSpPr>
          <p:nvPr>
            <p:ph type="body" sz="quarter" idx="14"/>
          </p:nvPr>
        </p:nvSpPr>
        <p:spPr>
          <a:xfrm>
            <a:off x="1270000" y="4216400"/>
            <a:ext cx="10464800" cy="711201"/>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「在此輸入名言語錄。」</a:t>
            </a:r>
          </a:p>
        </p:txBody>
      </p:sp>
      <p:sp>
        <p:nvSpPr>
          <p:cNvPr id="95"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影像"/>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影像"/>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大標題文字"/>
          <p:cNvSpPr txBox="1">
            <a:spLocks noGrp="1"/>
          </p:cNvSpPr>
          <p:nvPr>
            <p:ph type="title"/>
          </p:nvPr>
        </p:nvSpPr>
        <p:spPr>
          <a:xfrm>
            <a:off x="1270000" y="6718300"/>
            <a:ext cx="10464800" cy="1422400"/>
          </a:xfrm>
          <a:prstGeom prst="rect">
            <a:avLst/>
          </a:prstGeom>
        </p:spPr>
        <p:txBody>
          <a:bodyPr anchor="b"/>
          <a:lstStyle/>
          <a:p>
            <a:r>
              <a:t>大標題文字</a:t>
            </a:r>
          </a:p>
        </p:txBody>
      </p:sp>
      <p:sp>
        <p:nvSpPr>
          <p:cNvPr id="22" name="內文層級一…"/>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內文層級一</a:t>
            </a:r>
          </a:p>
          <a:p>
            <a:pPr lvl="1"/>
            <a:r>
              <a:t>內文層級二</a:t>
            </a:r>
          </a:p>
          <a:p>
            <a:pPr lvl="2"/>
            <a:r>
              <a:t>內文層級三</a:t>
            </a:r>
          </a:p>
          <a:p>
            <a:pPr lvl="3"/>
            <a:r>
              <a:t>內文層級四</a:t>
            </a:r>
          </a:p>
          <a:p>
            <a:pPr lvl="4"/>
            <a:r>
              <a:t>內文層級五</a:t>
            </a:r>
          </a:p>
        </p:txBody>
      </p:sp>
      <p:sp>
        <p:nvSpPr>
          <p:cNvPr id="23"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大標題 - 中央">
    <p:spTree>
      <p:nvGrpSpPr>
        <p:cNvPr id="1" name=""/>
        <p:cNvGrpSpPr/>
        <p:nvPr/>
      </p:nvGrpSpPr>
      <p:grpSpPr>
        <a:xfrm>
          <a:off x="0" y="0"/>
          <a:ext cx="0" cy="0"/>
          <a:chOff x="0" y="0"/>
          <a:chExt cx="0" cy="0"/>
        </a:xfrm>
      </p:grpSpPr>
      <p:sp>
        <p:nvSpPr>
          <p:cNvPr id="30" name="大標題文字"/>
          <p:cNvSpPr txBox="1">
            <a:spLocks noGrp="1"/>
          </p:cNvSpPr>
          <p:nvPr>
            <p:ph type="title"/>
          </p:nvPr>
        </p:nvSpPr>
        <p:spPr>
          <a:xfrm>
            <a:off x="1270000" y="3225800"/>
            <a:ext cx="10464800" cy="3302000"/>
          </a:xfrm>
          <a:prstGeom prst="rect">
            <a:avLst/>
          </a:prstGeom>
        </p:spPr>
        <p:txBody>
          <a:bodyPr/>
          <a:lstStyle/>
          <a:p>
            <a:r>
              <a:t>大標題文字</a:t>
            </a:r>
          </a:p>
        </p:txBody>
      </p:sp>
      <p:sp>
        <p:nvSpPr>
          <p:cNvPr id="31"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直式">
    <p:spTree>
      <p:nvGrpSpPr>
        <p:cNvPr id="1" name=""/>
        <p:cNvGrpSpPr/>
        <p:nvPr/>
      </p:nvGrpSpPr>
      <p:grpSpPr>
        <a:xfrm>
          <a:off x="0" y="0"/>
          <a:ext cx="0" cy="0"/>
          <a:chOff x="0" y="0"/>
          <a:chExt cx="0" cy="0"/>
        </a:xfrm>
      </p:grpSpPr>
      <p:sp>
        <p:nvSpPr>
          <p:cNvPr id="38" name="影像"/>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大標題文字"/>
          <p:cNvSpPr txBox="1">
            <a:spLocks noGrp="1"/>
          </p:cNvSpPr>
          <p:nvPr>
            <p:ph type="title"/>
          </p:nvPr>
        </p:nvSpPr>
        <p:spPr>
          <a:xfrm>
            <a:off x="952500" y="635000"/>
            <a:ext cx="5334000" cy="3987800"/>
          </a:xfrm>
          <a:prstGeom prst="rect">
            <a:avLst/>
          </a:prstGeom>
        </p:spPr>
        <p:txBody>
          <a:bodyPr anchor="b"/>
          <a:lstStyle>
            <a:lvl1pPr>
              <a:defRPr sz="6000"/>
            </a:lvl1pPr>
          </a:lstStyle>
          <a:p>
            <a:r>
              <a:t>大標題文字</a:t>
            </a:r>
          </a:p>
        </p:txBody>
      </p:sp>
      <p:sp>
        <p:nvSpPr>
          <p:cNvPr id="40" name="內文層級一…"/>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內文層級一</a:t>
            </a:r>
          </a:p>
          <a:p>
            <a:pPr lvl="1"/>
            <a:r>
              <a:t>內文層級二</a:t>
            </a:r>
          </a:p>
          <a:p>
            <a:pPr lvl="2"/>
            <a:r>
              <a:t>內文層級三</a:t>
            </a:r>
          </a:p>
          <a:p>
            <a:pPr lvl="3"/>
            <a:r>
              <a:t>內文層級四</a:t>
            </a:r>
          </a:p>
          <a:p>
            <a:pPr lvl="4"/>
            <a:r>
              <a:t>內文層級五</a:t>
            </a:r>
          </a:p>
        </p:txBody>
      </p:sp>
      <p:sp>
        <p:nvSpPr>
          <p:cNvPr id="41"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大標題 - 上方">
    <p:spTree>
      <p:nvGrpSpPr>
        <p:cNvPr id="1" name=""/>
        <p:cNvGrpSpPr/>
        <p:nvPr/>
      </p:nvGrpSpPr>
      <p:grpSpPr>
        <a:xfrm>
          <a:off x="0" y="0"/>
          <a:ext cx="0" cy="0"/>
          <a:chOff x="0" y="0"/>
          <a:chExt cx="0" cy="0"/>
        </a:xfrm>
      </p:grpSpPr>
      <p:sp>
        <p:nvSpPr>
          <p:cNvPr id="48" name="大標題文字"/>
          <p:cNvSpPr txBox="1">
            <a:spLocks noGrp="1"/>
          </p:cNvSpPr>
          <p:nvPr>
            <p:ph type="title"/>
          </p:nvPr>
        </p:nvSpPr>
        <p:spPr>
          <a:prstGeom prst="rect">
            <a:avLst/>
          </a:prstGeom>
        </p:spPr>
        <p:txBody>
          <a:bodyPr/>
          <a:lstStyle/>
          <a:p>
            <a:r>
              <a:t>大標題文字</a:t>
            </a:r>
          </a:p>
        </p:txBody>
      </p:sp>
      <p:sp>
        <p:nvSpPr>
          <p:cNvPr id="49"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大標題與項目符號">
    <p:spTree>
      <p:nvGrpSpPr>
        <p:cNvPr id="1" name=""/>
        <p:cNvGrpSpPr/>
        <p:nvPr/>
      </p:nvGrpSpPr>
      <p:grpSpPr>
        <a:xfrm>
          <a:off x="0" y="0"/>
          <a:ext cx="0" cy="0"/>
          <a:chOff x="0" y="0"/>
          <a:chExt cx="0" cy="0"/>
        </a:xfrm>
      </p:grpSpPr>
      <p:sp>
        <p:nvSpPr>
          <p:cNvPr id="56" name="大標題文字"/>
          <p:cNvSpPr txBox="1">
            <a:spLocks noGrp="1"/>
          </p:cNvSpPr>
          <p:nvPr>
            <p:ph type="title"/>
          </p:nvPr>
        </p:nvSpPr>
        <p:spPr>
          <a:prstGeom prst="rect">
            <a:avLst/>
          </a:prstGeom>
        </p:spPr>
        <p:txBody>
          <a:bodyPr/>
          <a:lstStyle/>
          <a:p>
            <a:r>
              <a:t>大標題文字</a:t>
            </a:r>
          </a:p>
        </p:txBody>
      </p:sp>
      <p:sp>
        <p:nvSpPr>
          <p:cNvPr id="57" name="內文層級一…"/>
          <p:cNvSpPr txBox="1">
            <a:spLocks noGrp="1"/>
          </p:cNvSpPr>
          <p:nvPr>
            <p:ph type="body" idx="1"/>
          </p:nvPr>
        </p:nvSpPr>
        <p:spPr>
          <a:prstGeom prst="rect">
            <a:avLst/>
          </a:prstGeom>
        </p:spPr>
        <p:txBody>
          <a:bodyPr/>
          <a:lstStyle/>
          <a:p>
            <a:r>
              <a:t>內文層級一</a:t>
            </a:r>
          </a:p>
          <a:p>
            <a:pPr lvl="1"/>
            <a:r>
              <a:t>內文層級二</a:t>
            </a:r>
          </a:p>
          <a:p>
            <a:pPr lvl="2"/>
            <a:r>
              <a:t>內文層級三</a:t>
            </a:r>
          </a:p>
          <a:p>
            <a:pPr lvl="3"/>
            <a:r>
              <a:t>內文層級四</a:t>
            </a:r>
          </a:p>
          <a:p>
            <a:pPr lvl="4"/>
            <a:r>
              <a:t>內文層級五</a:t>
            </a:r>
          </a:p>
        </p:txBody>
      </p:sp>
      <p:sp>
        <p:nvSpPr>
          <p:cNvPr id="58"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大標題、項目符號與照片">
    <p:spTree>
      <p:nvGrpSpPr>
        <p:cNvPr id="1" name=""/>
        <p:cNvGrpSpPr/>
        <p:nvPr/>
      </p:nvGrpSpPr>
      <p:grpSpPr>
        <a:xfrm>
          <a:off x="0" y="0"/>
          <a:ext cx="0" cy="0"/>
          <a:chOff x="0" y="0"/>
          <a:chExt cx="0" cy="0"/>
        </a:xfrm>
      </p:grpSpPr>
      <p:sp>
        <p:nvSpPr>
          <p:cNvPr id="65" name="影像"/>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大標題文字"/>
          <p:cNvSpPr txBox="1">
            <a:spLocks noGrp="1"/>
          </p:cNvSpPr>
          <p:nvPr>
            <p:ph type="title"/>
          </p:nvPr>
        </p:nvSpPr>
        <p:spPr>
          <a:prstGeom prst="rect">
            <a:avLst/>
          </a:prstGeom>
        </p:spPr>
        <p:txBody>
          <a:bodyPr/>
          <a:lstStyle/>
          <a:p>
            <a:r>
              <a:t>大標題文字</a:t>
            </a:r>
          </a:p>
        </p:txBody>
      </p:sp>
      <p:sp>
        <p:nvSpPr>
          <p:cNvPr id="67" name="內文層級一…"/>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內文層級一</a:t>
            </a:r>
          </a:p>
          <a:p>
            <a:pPr lvl="1"/>
            <a:r>
              <a:t>內文層級二</a:t>
            </a:r>
          </a:p>
          <a:p>
            <a:pPr lvl="2"/>
            <a:r>
              <a:t>內文層級三</a:t>
            </a:r>
          </a:p>
          <a:p>
            <a:pPr lvl="3"/>
            <a:r>
              <a:t>內文層級四</a:t>
            </a:r>
          </a:p>
          <a:p>
            <a:pPr lvl="4"/>
            <a:r>
              <a:t>內文層級五</a:t>
            </a:r>
          </a:p>
        </p:txBody>
      </p:sp>
      <p:sp>
        <p:nvSpPr>
          <p:cNvPr id="68" name="幻燈片編號"/>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項目符號">
    <p:spTree>
      <p:nvGrpSpPr>
        <p:cNvPr id="1" name=""/>
        <p:cNvGrpSpPr/>
        <p:nvPr/>
      </p:nvGrpSpPr>
      <p:grpSpPr>
        <a:xfrm>
          <a:off x="0" y="0"/>
          <a:ext cx="0" cy="0"/>
          <a:chOff x="0" y="0"/>
          <a:chExt cx="0" cy="0"/>
        </a:xfrm>
      </p:grpSpPr>
      <p:sp>
        <p:nvSpPr>
          <p:cNvPr id="75" name="內文層級一…"/>
          <p:cNvSpPr txBox="1">
            <a:spLocks noGrp="1"/>
          </p:cNvSpPr>
          <p:nvPr>
            <p:ph type="body" idx="1"/>
          </p:nvPr>
        </p:nvSpPr>
        <p:spPr>
          <a:xfrm>
            <a:off x="952500" y="1270000"/>
            <a:ext cx="11099800" cy="7213600"/>
          </a:xfrm>
          <a:prstGeom prst="rect">
            <a:avLst/>
          </a:prstGeom>
        </p:spPr>
        <p:txBody>
          <a:bodyPr/>
          <a:lstStyle/>
          <a:p>
            <a:r>
              <a:t>內文層級一</a:t>
            </a:r>
          </a:p>
          <a:p>
            <a:pPr lvl="1"/>
            <a:r>
              <a:t>內文層級二</a:t>
            </a:r>
          </a:p>
          <a:p>
            <a:pPr lvl="2"/>
            <a:r>
              <a:t>內文層級三</a:t>
            </a:r>
          </a:p>
          <a:p>
            <a:pPr lvl="3"/>
            <a:r>
              <a:t>內文層級四</a:t>
            </a:r>
          </a:p>
          <a:p>
            <a:pPr lvl="4"/>
            <a:r>
              <a:t>內文層級五</a:t>
            </a:r>
          </a:p>
        </p:txBody>
      </p:sp>
      <p:sp>
        <p:nvSpPr>
          <p:cNvPr id="76"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一頁三張">
    <p:spTree>
      <p:nvGrpSpPr>
        <p:cNvPr id="1" name=""/>
        <p:cNvGrpSpPr/>
        <p:nvPr/>
      </p:nvGrpSpPr>
      <p:grpSpPr>
        <a:xfrm>
          <a:off x="0" y="0"/>
          <a:ext cx="0" cy="0"/>
          <a:chOff x="0" y="0"/>
          <a:chExt cx="0" cy="0"/>
        </a:xfrm>
      </p:grpSpPr>
      <p:sp>
        <p:nvSpPr>
          <p:cNvPr id="83" name="影像"/>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影像"/>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影像"/>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大標題文字"/>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大標題文字</a:t>
            </a:r>
          </a:p>
        </p:txBody>
      </p:sp>
      <p:sp>
        <p:nvSpPr>
          <p:cNvPr id="3" name="內文層級一…"/>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內文層級一</a:t>
            </a:r>
          </a:p>
          <a:p>
            <a:pPr lvl="1"/>
            <a:r>
              <a:t>內文層級二</a:t>
            </a:r>
          </a:p>
          <a:p>
            <a:pPr lvl="2"/>
            <a:r>
              <a:t>內文層級三</a:t>
            </a:r>
          </a:p>
          <a:p>
            <a:pPr lvl="3"/>
            <a:r>
              <a:t>內文層級四</a:t>
            </a:r>
          </a:p>
          <a:p>
            <a:pPr lvl="4"/>
            <a:r>
              <a:t>內文層級五</a:t>
            </a:r>
          </a:p>
        </p:txBody>
      </p:sp>
      <p:sp>
        <p:nvSpPr>
          <p:cNvPr id="4" name="幻燈片編號"/>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www.flyingv.cc/" TargetMode="External"/><Relationship Id="rId2" Type="http://schemas.openxmlformats.org/officeDocument/2006/relationships/hyperlink" Target="https://medium.com/" TargetMode="External"/><Relationship Id="rId1" Type="http://schemas.openxmlformats.org/officeDocument/2006/relationships/slideLayout" Target="../slideLayouts/slideLayout6.xml"/><Relationship Id="rId6" Type="http://schemas.openxmlformats.org/officeDocument/2006/relationships/hyperlink" Target="https://hahow.in/" TargetMode="External"/><Relationship Id="rId5" Type="http://schemas.openxmlformats.org/officeDocument/2006/relationships/hyperlink" Target="https://www.meetup.com/" TargetMode="External"/><Relationship Id="rId4" Type="http://schemas.openxmlformats.org/officeDocument/2006/relationships/hyperlink" Target="https://www.pinkoi.com/magz"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Tout-Aspen-HunterLawrence.jpg" descr="Tout-Aspen-HunterLawrence.jpg"/>
          <p:cNvPicPr>
            <a:picLocks noChangeAspect="1"/>
          </p:cNvPicPr>
          <p:nvPr/>
        </p:nvPicPr>
        <p:blipFill>
          <a:blip r:embed="rId2">
            <a:extLst/>
          </a:blip>
          <a:stretch>
            <a:fillRect/>
          </a:stretch>
        </p:blipFill>
        <p:spPr>
          <a:xfrm>
            <a:off x="0" y="0"/>
            <a:ext cx="13004800" cy="9753600"/>
          </a:xfrm>
          <a:prstGeom prst="rect">
            <a:avLst/>
          </a:prstGeom>
          <a:ln w="12700">
            <a:miter lim="400000"/>
          </a:ln>
        </p:spPr>
      </p:pic>
      <p:sp>
        <p:nvSpPr>
          <p:cNvPr id="120" name="矩形"/>
          <p:cNvSpPr/>
          <p:nvPr/>
        </p:nvSpPr>
        <p:spPr>
          <a:xfrm>
            <a:off x="-2607465" y="-219880"/>
            <a:ext cx="17116926" cy="4917220"/>
          </a:xfrm>
          <a:prstGeom prst="rect">
            <a:avLst/>
          </a:pr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21" name="6gogo…"/>
          <p:cNvSpPr txBox="1"/>
          <p:nvPr/>
        </p:nvSpPr>
        <p:spPr>
          <a:xfrm>
            <a:off x="424930" y="2317889"/>
            <a:ext cx="4956176" cy="200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6400">
                <a:latin typeface="Cambria"/>
                <a:ea typeface="Cambria"/>
                <a:cs typeface="Cambria"/>
                <a:sym typeface="Cambria"/>
              </a:defRPr>
            </a:pPr>
            <a:r>
              <a:t>6gogo</a:t>
            </a:r>
          </a:p>
          <a:p>
            <a:pPr algn="l">
              <a:defRPr sz="6400">
                <a:latin typeface="Cambria"/>
                <a:ea typeface="Cambria"/>
                <a:cs typeface="Cambria"/>
                <a:sym typeface="Cambria"/>
              </a:defRPr>
            </a:pPr>
            <a:r>
              <a:t>Website Plan</a:t>
            </a:r>
          </a:p>
        </p:txBody>
      </p:sp>
      <p:sp>
        <p:nvSpPr>
          <p:cNvPr id="122" name="by Uerica"/>
          <p:cNvSpPr txBox="1"/>
          <p:nvPr/>
        </p:nvSpPr>
        <p:spPr>
          <a:xfrm>
            <a:off x="11721806" y="9266641"/>
            <a:ext cx="1147116"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by Uerica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矩形"/>
          <p:cNvSpPr/>
          <p:nvPr/>
        </p:nvSpPr>
        <p:spPr>
          <a:xfrm>
            <a:off x="-431484" y="1592295"/>
            <a:ext cx="13549455" cy="6569010"/>
          </a:xfrm>
          <a:prstGeom prst="rect">
            <a:avLst/>
          </a:prstGeom>
          <a:solidFill>
            <a:srgbClr val="000000">
              <a:alpha val="60705"/>
            </a:srgb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74" name="Thank You"/>
          <p:cNvSpPr txBox="1"/>
          <p:nvPr/>
        </p:nvSpPr>
        <p:spPr>
          <a:xfrm>
            <a:off x="4272387" y="4121149"/>
            <a:ext cx="4141714" cy="151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b="0">
                <a:solidFill>
                  <a:srgbClr val="E8E8E8"/>
                </a:solidFill>
                <a:latin typeface="Apple Chancery"/>
                <a:ea typeface="Apple Chancery"/>
                <a:cs typeface="Apple Chancery"/>
                <a:sym typeface="Apple Chancery"/>
              </a:defRPr>
            </a:lvl1pPr>
          </a:lstStyle>
          <a:p>
            <a:r>
              <a:t>Thank You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線條"/>
          <p:cNvSpPr/>
          <p:nvPr/>
        </p:nvSpPr>
        <p:spPr>
          <a:xfrm>
            <a:off x="625033" y="1333500"/>
            <a:ext cx="4662193" cy="0"/>
          </a:xfrm>
          <a:prstGeom prst="line">
            <a:avLst/>
          </a:prstGeom>
          <a:ln w="635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25" name="IMG_20190310_011650_162.jpg" descr="IMG_20190310_011650_162.jpg"/>
          <p:cNvPicPr>
            <a:picLocks noChangeAspect="1"/>
          </p:cNvPicPr>
          <p:nvPr/>
        </p:nvPicPr>
        <p:blipFill>
          <a:blip r:embed="rId2">
            <a:extLst/>
          </a:blip>
          <a:srcRect l="23394" t="915" b="915"/>
          <a:stretch>
            <a:fillRect/>
          </a:stretch>
        </p:blipFill>
        <p:spPr>
          <a:xfrm>
            <a:off x="5239498" y="0"/>
            <a:ext cx="8723542" cy="9753600"/>
          </a:xfrm>
          <a:prstGeom prst="rect">
            <a:avLst/>
          </a:prstGeom>
          <a:ln w="12700">
            <a:miter lim="400000"/>
          </a:ln>
        </p:spPr>
      </p:pic>
      <p:sp>
        <p:nvSpPr>
          <p:cNvPr id="126" name="文字"/>
          <p:cNvSpPr txBox="1"/>
          <p:nvPr/>
        </p:nvSpPr>
        <p:spPr>
          <a:xfrm>
            <a:off x="1975378" y="2179063"/>
            <a:ext cx="127001" cy="1028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lnSpc>
                <a:spcPts val="7200"/>
              </a:lnSpc>
              <a:defRPr sz="2821" b="0">
                <a:latin typeface="Times"/>
                <a:ea typeface="Times"/>
                <a:cs typeface="Times"/>
                <a:sym typeface="Times"/>
              </a:defRPr>
            </a:pPr>
            <a:endParaRPr/>
          </a:p>
        </p:txBody>
      </p:sp>
      <p:sp>
        <p:nvSpPr>
          <p:cNvPr id="127" name="01 網站介紹…"/>
          <p:cNvSpPr txBox="1"/>
          <p:nvPr/>
        </p:nvSpPr>
        <p:spPr>
          <a:xfrm>
            <a:off x="744255" y="2060696"/>
            <a:ext cx="3416809" cy="5632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000"/>
            </a:pPr>
            <a:r>
              <a:t>01 網站介紹</a:t>
            </a:r>
          </a:p>
          <a:p>
            <a:pPr algn="l">
              <a:defRPr sz="3000"/>
            </a:pPr>
            <a:endParaRPr/>
          </a:p>
          <a:p>
            <a:pPr algn="l">
              <a:defRPr sz="3000"/>
            </a:pPr>
            <a:r>
              <a:t>02 目的與客群分析</a:t>
            </a:r>
          </a:p>
          <a:p>
            <a:pPr algn="l">
              <a:defRPr sz="3000"/>
            </a:pPr>
            <a:endParaRPr/>
          </a:p>
          <a:p>
            <a:pPr algn="l">
              <a:defRPr sz="3000"/>
            </a:pPr>
            <a:r>
              <a:t>03 網站色系與字型</a:t>
            </a:r>
          </a:p>
          <a:p>
            <a:pPr algn="l">
              <a:defRPr sz="3000"/>
            </a:pPr>
            <a:endParaRPr/>
          </a:p>
          <a:p>
            <a:pPr algn="l">
              <a:defRPr sz="3000"/>
            </a:pPr>
            <a:r>
              <a:t>04 網站架構</a:t>
            </a:r>
          </a:p>
          <a:p>
            <a:pPr algn="l">
              <a:defRPr sz="3000"/>
            </a:pPr>
            <a:endParaRPr/>
          </a:p>
          <a:p>
            <a:pPr algn="l">
              <a:defRPr sz="3000"/>
            </a:pPr>
            <a:r>
              <a:t>05 wireframe</a:t>
            </a:r>
          </a:p>
          <a:p>
            <a:pPr algn="l">
              <a:defRPr sz="3000"/>
            </a:pPr>
            <a:endParaRPr/>
          </a:p>
          <a:p>
            <a:pPr algn="l">
              <a:defRPr sz="3000"/>
            </a:pPr>
            <a:r>
              <a:t>06 參考網站</a:t>
            </a:r>
          </a:p>
        </p:txBody>
      </p:sp>
      <p:sp>
        <p:nvSpPr>
          <p:cNvPr id="128" name="Contents"/>
          <p:cNvSpPr txBox="1"/>
          <p:nvPr/>
        </p:nvSpPr>
        <p:spPr>
          <a:xfrm>
            <a:off x="595508" y="435678"/>
            <a:ext cx="2380908" cy="7214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100"/>
            </a:lvl1pPr>
          </a:lstStyle>
          <a:p>
            <a:r>
              <a:t>Contents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50773147_602505366875456_5181786997907259392_o.jpg" descr="50773147_602505366875456_5181786997907259392_o.jpg"/>
          <p:cNvPicPr>
            <a:picLocks noChangeAspect="1"/>
          </p:cNvPicPr>
          <p:nvPr/>
        </p:nvPicPr>
        <p:blipFill>
          <a:blip r:embed="rId2">
            <a:extLst/>
          </a:blip>
          <a:stretch>
            <a:fillRect/>
          </a:stretch>
        </p:blipFill>
        <p:spPr>
          <a:xfrm>
            <a:off x="-3376499" y="1216189"/>
            <a:ext cx="13004801" cy="7321222"/>
          </a:xfrm>
          <a:prstGeom prst="rect">
            <a:avLst/>
          </a:prstGeom>
          <a:ln w="12700">
            <a:miter lim="400000"/>
          </a:ln>
        </p:spPr>
      </p:pic>
      <p:sp>
        <p:nvSpPr>
          <p:cNvPr id="131" name="矩形"/>
          <p:cNvSpPr/>
          <p:nvPr/>
        </p:nvSpPr>
        <p:spPr>
          <a:xfrm>
            <a:off x="6381569" y="-454333"/>
            <a:ext cx="11366084" cy="10401280"/>
          </a:xfrm>
          <a:prstGeom prst="rect">
            <a:avLst/>
          </a:pr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32" name="6 gogo 是一個方便所有喜歡帶寵物出門的飼養人所設計的網站，為解決帶寵物出門前總是需要花費大量時間查詢景點是否能帶寵物，是否適合大型犬、是否為寵物友善的空間..等。…"/>
          <p:cNvSpPr txBox="1"/>
          <p:nvPr/>
        </p:nvSpPr>
        <p:spPr>
          <a:xfrm>
            <a:off x="6861254" y="3154038"/>
            <a:ext cx="5617887" cy="4781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355600">
              <a:defRPr sz="1700" b="0"/>
            </a:pPr>
            <a:r>
              <a:rPr>
                <a:latin typeface="Cambria"/>
                <a:ea typeface="Cambria"/>
                <a:cs typeface="Cambria"/>
                <a:sym typeface="Cambria"/>
              </a:rPr>
              <a:t>6 gogo </a:t>
            </a:r>
            <a:r>
              <a:t>是一個方便所有喜歡帶寵物出門的飼養人所設計的網站，為解決帶寵物出門前總是需要花費大量時間查詢景點是否能帶寵物，是否適合大型犬、是否為寵物友善的空間..等。</a:t>
            </a:r>
          </a:p>
          <a:p>
            <a:pPr algn="l" defTabSz="355600">
              <a:defRPr sz="1700" b="0"/>
            </a:pPr>
            <a:r>
              <a:t/>
            </a:r>
            <a:br/>
            <a:endParaRPr/>
          </a:p>
          <a:p>
            <a:pPr algn="l" defTabSz="355600">
              <a:defRPr sz="1700" b="0"/>
            </a:pPr>
            <a:r>
              <a:rPr>
                <a:latin typeface="Cambria"/>
                <a:ea typeface="Cambria"/>
                <a:cs typeface="Cambria"/>
                <a:sym typeface="Cambria"/>
              </a:rPr>
              <a:t>6 gogo </a:t>
            </a:r>
            <a:r>
              <a:t>收集全台所有寵物友善景點、餐廳、民宿或飯店，並且整理了詳細資訊，包括是否能帶大型犬、有無寵物餐點、寵物廁所及洗澡區、是否能放牽繩、評價功能等飼養人關心的資訊。</a:t>
            </a:r>
          </a:p>
          <a:p>
            <a:pPr algn="l" defTabSz="355600">
              <a:defRPr sz="1700" b="0"/>
            </a:pPr>
            <a:r>
              <a:t/>
            </a:r>
            <a:br/>
            <a:endParaRPr/>
          </a:p>
          <a:p>
            <a:pPr algn="l" defTabSz="355600">
              <a:defRPr sz="1700" b="0"/>
            </a:pPr>
            <a:r>
              <a:t>另外我們還結合了線上揪團遛狗，讓志同道合的主人們可以一起遛狗交朋友、互相分享照顧寵物的資訊，以及好物推薦與參加寵物商品團購。最後我們還有線上善款募資，讓善款資訊更加透明。</a:t>
            </a:r>
          </a:p>
        </p:txBody>
      </p:sp>
      <p:sp>
        <p:nvSpPr>
          <p:cNvPr id="133" name="網站介紹"/>
          <p:cNvSpPr txBox="1"/>
          <p:nvPr/>
        </p:nvSpPr>
        <p:spPr>
          <a:xfrm>
            <a:off x="6871892" y="1886819"/>
            <a:ext cx="2197101"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網站介紹</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矩形"/>
          <p:cNvSpPr/>
          <p:nvPr/>
        </p:nvSpPr>
        <p:spPr>
          <a:xfrm>
            <a:off x="866051" y="956066"/>
            <a:ext cx="7103241" cy="7841468"/>
          </a:xfrm>
          <a:prstGeom prst="rect">
            <a:avLst/>
          </a:prstGeom>
          <a:ln w="38100">
            <a:solidFill>
              <a:srgbClr val="5E5E5E"/>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36" name="IMG_20180630_030215_545.jpg" descr="IMG_20180630_030215_545.jpg"/>
          <p:cNvPicPr>
            <a:picLocks noChangeAspect="1"/>
          </p:cNvPicPr>
          <p:nvPr/>
        </p:nvPicPr>
        <p:blipFill>
          <a:blip r:embed="rId2">
            <a:extLst/>
          </a:blip>
          <a:srcRect/>
          <a:stretch>
            <a:fillRect/>
          </a:stretch>
        </p:blipFill>
        <p:spPr>
          <a:xfrm>
            <a:off x="6792056" y="2157809"/>
            <a:ext cx="5442921" cy="5438108"/>
          </a:xfrm>
          <a:prstGeom prst="rect">
            <a:avLst/>
          </a:prstGeom>
          <a:ln w="25400">
            <a:miter lim="400000"/>
          </a:ln>
          <a:effectLst>
            <a:outerShdw blurRad="254000" dist="127000" dir="5400000" rotWithShape="0">
              <a:srgbClr val="000000">
                <a:alpha val="70000"/>
              </a:srgbClr>
            </a:outerShdw>
          </a:effectLst>
        </p:spPr>
      </p:pic>
      <p:sp>
        <p:nvSpPr>
          <p:cNvPr id="137" name="目的與客群分析"/>
          <p:cNvSpPr txBox="1"/>
          <p:nvPr/>
        </p:nvSpPr>
        <p:spPr>
          <a:xfrm>
            <a:off x="1271583" y="2102407"/>
            <a:ext cx="3759201"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目的與客群分析</a:t>
            </a:r>
          </a:p>
        </p:txBody>
      </p:sp>
      <p:sp>
        <p:nvSpPr>
          <p:cNvPr id="138" name="網站名稱：6 gogo…"/>
          <p:cNvSpPr txBox="1"/>
          <p:nvPr/>
        </p:nvSpPr>
        <p:spPr>
          <a:xfrm>
            <a:off x="1337366" y="3933977"/>
            <a:ext cx="4326007" cy="36128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1700" b="0"/>
            </a:pPr>
            <a:r>
              <a:t>網站名稱：</a:t>
            </a:r>
            <a:r>
              <a:rPr>
                <a:latin typeface="Cambria"/>
                <a:ea typeface="Cambria"/>
                <a:cs typeface="Cambria"/>
                <a:sym typeface="Cambria"/>
              </a:rPr>
              <a:t>6 gogo</a:t>
            </a:r>
          </a:p>
          <a:p>
            <a:pPr algn="l">
              <a:defRPr sz="1700" b="0"/>
            </a:pPr>
            <a:endParaRPr>
              <a:latin typeface="Cambria"/>
              <a:ea typeface="Cambria"/>
              <a:cs typeface="Cambria"/>
              <a:sym typeface="Cambria"/>
            </a:endParaRPr>
          </a:p>
          <a:p>
            <a:pPr algn="l">
              <a:defRPr sz="1700" b="0"/>
            </a:pPr>
            <a:r>
              <a:t>客群目標：喜愛戶外運動、出遊，有飼養狗狗的人。</a:t>
            </a:r>
          </a:p>
          <a:p>
            <a:pPr algn="l">
              <a:defRPr sz="1700" b="0"/>
            </a:pPr>
            <a:endParaRPr/>
          </a:p>
          <a:p>
            <a:pPr algn="l">
              <a:defRPr sz="1700" b="0"/>
            </a:pPr>
            <a:r>
              <a:t>客群年齡：約 </a:t>
            </a:r>
            <a:r>
              <a:rPr>
                <a:latin typeface="Calibri"/>
                <a:ea typeface="Calibri"/>
                <a:cs typeface="Calibri"/>
                <a:sym typeface="Calibri"/>
              </a:rPr>
              <a:t>25 - 35 </a:t>
            </a:r>
            <a:r>
              <a:t>左右</a:t>
            </a:r>
          </a:p>
          <a:p>
            <a:pPr algn="l">
              <a:defRPr sz="1700" b="0"/>
            </a:pPr>
            <a:endParaRPr/>
          </a:p>
          <a:p>
            <a:pPr algn="l">
              <a:defRPr sz="1700" b="0"/>
            </a:pPr>
            <a:r>
              <a:t>目的：狗狗景點資訊介紹與統整，方便更多飼養人節省個別的搜尋時間，避免到現場才發現不能帶寵物或是寵物不能落地需準備推車的情況發生，也可觀察網友近期留言快速得知景點資訊</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6gogo logo.pdf" descr="6gogo logo.pdf"/>
          <p:cNvPicPr>
            <a:picLocks noChangeAspect="1"/>
          </p:cNvPicPr>
          <p:nvPr/>
        </p:nvPicPr>
        <p:blipFill>
          <a:blip r:embed="rId2">
            <a:extLst/>
          </a:blip>
          <a:stretch>
            <a:fillRect/>
          </a:stretch>
        </p:blipFill>
        <p:spPr>
          <a:xfrm>
            <a:off x="9145048" y="3713054"/>
            <a:ext cx="2374952" cy="2327492"/>
          </a:xfrm>
          <a:prstGeom prst="rect">
            <a:avLst/>
          </a:prstGeom>
          <a:ln w="12700">
            <a:miter lim="400000"/>
          </a:ln>
        </p:spPr>
      </p:pic>
      <p:pic>
        <p:nvPicPr>
          <p:cNvPr id="141" name="狗頭.pdf" descr="狗頭.pdf"/>
          <p:cNvPicPr>
            <a:picLocks noChangeAspect="1"/>
          </p:cNvPicPr>
          <p:nvPr/>
        </p:nvPicPr>
        <p:blipFill>
          <a:blip r:embed="rId3">
            <a:extLst/>
          </a:blip>
          <a:stretch>
            <a:fillRect/>
          </a:stretch>
        </p:blipFill>
        <p:spPr>
          <a:xfrm>
            <a:off x="986192" y="3399751"/>
            <a:ext cx="2374952" cy="1665035"/>
          </a:xfrm>
          <a:prstGeom prst="rect">
            <a:avLst/>
          </a:prstGeom>
          <a:ln w="12700">
            <a:miter lim="400000"/>
          </a:ln>
        </p:spPr>
      </p:pic>
      <p:sp>
        <p:nvSpPr>
          <p:cNvPr id="142" name="垂耳狗狗溫馴親和…"/>
          <p:cNvSpPr txBox="1"/>
          <p:nvPr/>
        </p:nvSpPr>
        <p:spPr>
          <a:xfrm>
            <a:off x="3930187" y="3417015"/>
            <a:ext cx="2637436" cy="93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垂耳狗狗溫馴親和</a:t>
            </a:r>
          </a:p>
          <a:p>
            <a:r>
              <a:t>粉綠色象徵大自然</a:t>
            </a:r>
          </a:p>
        </p:txBody>
      </p:sp>
      <p:pic>
        <p:nvPicPr>
          <p:cNvPr id="143" name="6gogo logo.pdf" descr="6gogo logo.pdf"/>
          <p:cNvPicPr>
            <a:picLocks noChangeAspect="1"/>
          </p:cNvPicPr>
          <p:nvPr/>
        </p:nvPicPr>
        <p:blipFill>
          <a:blip r:embed="rId2">
            <a:extLst/>
          </a:blip>
          <a:srcRect t="62310"/>
          <a:stretch>
            <a:fillRect/>
          </a:stretch>
        </p:blipFill>
        <p:spPr>
          <a:xfrm>
            <a:off x="986217" y="6717235"/>
            <a:ext cx="2374952" cy="877232"/>
          </a:xfrm>
          <a:prstGeom prst="rect">
            <a:avLst/>
          </a:prstGeom>
          <a:ln w="12700">
            <a:miter lim="400000"/>
          </a:ln>
        </p:spPr>
      </p:pic>
      <p:sp>
        <p:nvSpPr>
          <p:cNvPr id="144" name="遛狗狗 取諧音6gogo"/>
          <p:cNvSpPr txBox="1"/>
          <p:nvPr/>
        </p:nvSpPr>
        <p:spPr>
          <a:xfrm>
            <a:off x="3777787" y="6895432"/>
            <a:ext cx="2942236"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遛狗狗 取諧音6gogo</a:t>
            </a:r>
          </a:p>
        </p:txBody>
      </p:sp>
      <p:sp>
        <p:nvSpPr>
          <p:cNvPr id="145" name="網站logo"/>
          <p:cNvSpPr txBox="1"/>
          <p:nvPr/>
        </p:nvSpPr>
        <p:spPr>
          <a:xfrm>
            <a:off x="691158" y="618982"/>
            <a:ext cx="224448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網站logo</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矩形"/>
          <p:cNvSpPr/>
          <p:nvPr/>
        </p:nvSpPr>
        <p:spPr>
          <a:xfrm>
            <a:off x="725774" y="2340850"/>
            <a:ext cx="1739991" cy="1552358"/>
          </a:xfrm>
          <a:prstGeom prst="rect">
            <a:avLst/>
          </a:prstGeom>
          <a:solidFill>
            <a:srgbClr val="BDD6C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矩形"/>
          <p:cNvSpPr/>
          <p:nvPr/>
        </p:nvSpPr>
        <p:spPr>
          <a:xfrm>
            <a:off x="725774" y="4089764"/>
            <a:ext cx="1739991" cy="1552358"/>
          </a:xfrm>
          <a:prstGeom prst="rect">
            <a:avLst/>
          </a:prstGeom>
          <a:solidFill>
            <a:srgbClr val="DDF0EB"/>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矩形"/>
          <p:cNvSpPr/>
          <p:nvPr/>
        </p:nvSpPr>
        <p:spPr>
          <a:xfrm>
            <a:off x="4045237" y="5838678"/>
            <a:ext cx="1739991" cy="1552358"/>
          </a:xfrm>
          <a:prstGeom prst="rect">
            <a:avLst/>
          </a:prstGeom>
          <a:solidFill>
            <a:srgbClr val="EDEAE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網站色系與字型"/>
          <p:cNvSpPr txBox="1"/>
          <p:nvPr/>
        </p:nvSpPr>
        <p:spPr>
          <a:xfrm>
            <a:off x="634803" y="666750"/>
            <a:ext cx="3759201"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pPr>
            <a:r>
              <a:t>網站色系與字型</a:t>
            </a:r>
          </a:p>
        </p:txBody>
      </p:sp>
      <p:sp>
        <p:nvSpPr>
          <p:cNvPr id="151" name="矩形"/>
          <p:cNvSpPr/>
          <p:nvPr/>
        </p:nvSpPr>
        <p:spPr>
          <a:xfrm>
            <a:off x="4045237" y="2340850"/>
            <a:ext cx="1739991" cy="1552358"/>
          </a:xfrm>
          <a:prstGeom prst="rect">
            <a:avLst/>
          </a:prstGeom>
          <a:solidFill>
            <a:srgbClr val="8AA59D"/>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2" name="矩形"/>
          <p:cNvSpPr/>
          <p:nvPr/>
        </p:nvSpPr>
        <p:spPr>
          <a:xfrm>
            <a:off x="4045237" y="4089764"/>
            <a:ext cx="1739991" cy="1552358"/>
          </a:xfrm>
          <a:prstGeom prst="rect">
            <a:avLst/>
          </a:prstGeom>
          <a:solidFill>
            <a:srgbClr val="2E2E2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3" name="矩形"/>
          <p:cNvSpPr/>
          <p:nvPr/>
        </p:nvSpPr>
        <p:spPr>
          <a:xfrm>
            <a:off x="4045237" y="7587592"/>
            <a:ext cx="1739991" cy="1552358"/>
          </a:xfrm>
          <a:prstGeom prst="rect">
            <a:avLst/>
          </a:prstGeom>
          <a:solidFill>
            <a:srgbClr val="555454"/>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4" name="中文字型：…"/>
          <p:cNvSpPr txBox="1"/>
          <p:nvPr/>
        </p:nvSpPr>
        <p:spPr>
          <a:xfrm>
            <a:off x="8592885" y="1762757"/>
            <a:ext cx="3656772" cy="2349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300"/>
            </a:pPr>
            <a:r>
              <a:t>中文字型：</a:t>
            </a:r>
          </a:p>
          <a:p>
            <a:pPr algn="l">
              <a:defRPr sz="2300"/>
            </a:pPr>
            <a:r>
              <a:t>Noto Sans Tc</a:t>
            </a:r>
          </a:p>
          <a:p>
            <a:pPr algn="l">
              <a:defRPr sz="2300"/>
            </a:pPr>
            <a:r>
              <a:t>Noto Serif Tc</a:t>
            </a:r>
          </a:p>
          <a:p>
            <a:pPr algn="l">
              <a:defRPr sz="2300"/>
            </a:pPr>
            <a:endParaRPr/>
          </a:p>
          <a:p>
            <a:pPr algn="l">
              <a:defRPr sz="2300"/>
            </a:pPr>
            <a:endParaRPr/>
          </a:p>
          <a:p>
            <a:pPr algn="l" defTabSz="457200">
              <a:lnSpc>
                <a:spcPts val="8200"/>
              </a:lnSpc>
              <a:spcBef>
                <a:spcPts val="8000"/>
              </a:spcBef>
              <a:defRPr>
                <a:solidFill>
                  <a:srgbClr val="000000">
                    <a:alpha val="87058"/>
                  </a:srgbClr>
                </a:solidFill>
              </a:defRPr>
            </a:pPr>
            <a:r>
              <a:t>英文字型：Noto Sans</a:t>
            </a:r>
          </a:p>
        </p:txBody>
      </p:sp>
      <p:sp>
        <p:nvSpPr>
          <p:cNvPr id="155" name="F69497"/>
          <p:cNvSpPr txBox="1"/>
          <p:nvPr/>
        </p:nvSpPr>
        <p:spPr>
          <a:xfrm>
            <a:off x="2710341" y="2986081"/>
            <a:ext cx="950591"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atin typeface="Calibri"/>
                <a:ea typeface="Calibri"/>
                <a:cs typeface="Calibri"/>
                <a:sym typeface="Calibri"/>
              </a:defRPr>
            </a:lvl1pPr>
          </a:lstStyle>
          <a:p>
            <a:r>
              <a:t>F69497</a:t>
            </a:r>
          </a:p>
        </p:txBody>
      </p:sp>
      <p:sp>
        <p:nvSpPr>
          <p:cNvPr id="156" name="B9DBD5"/>
          <p:cNvSpPr txBox="1"/>
          <p:nvPr/>
        </p:nvSpPr>
        <p:spPr>
          <a:xfrm>
            <a:off x="2697256" y="4588422"/>
            <a:ext cx="976760"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a:latin typeface="Calibri"/>
                <a:ea typeface="Calibri"/>
                <a:cs typeface="Calibri"/>
                <a:sym typeface="Calibri"/>
              </a:defRPr>
            </a:lvl1pPr>
          </a:lstStyle>
          <a:p>
            <a:r>
              <a:t>B9DBD5</a:t>
            </a:r>
          </a:p>
        </p:txBody>
      </p:sp>
      <p:sp>
        <p:nvSpPr>
          <p:cNvPr id="157" name="F6E3E2"/>
          <p:cNvSpPr txBox="1"/>
          <p:nvPr/>
        </p:nvSpPr>
        <p:spPr>
          <a:xfrm>
            <a:off x="6544223" y="4660899"/>
            <a:ext cx="902420"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100">
                <a:latin typeface="Calibri"/>
                <a:ea typeface="Calibri"/>
                <a:cs typeface="Calibri"/>
                <a:sym typeface="Calibri"/>
              </a:defRPr>
            </a:lvl1pPr>
          </a:lstStyle>
          <a:p>
            <a:r>
              <a:t>F6E3E2</a:t>
            </a:r>
          </a:p>
        </p:txBody>
      </p:sp>
      <p:sp>
        <p:nvSpPr>
          <p:cNvPr id="158" name="BBDDE3"/>
          <p:cNvSpPr txBox="1"/>
          <p:nvPr/>
        </p:nvSpPr>
        <p:spPr>
          <a:xfrm>
            <a:off x="6509471" y="6411657"/>
            <a:ext cx="971923"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a:latin typeface="Calibri"/>
                <a:ea typeface="Calibri"/>
                <a:cs typeface="Calibri"/>
                <a:sym typeface="Calibri"/>
              </a:defRPr>
            </a:lvl1pPr>
          </a:lstStyle>
          <a:p>
            <a:r>
              <a:t>BBDDE3</a:t>
            </a:r>
          </a:p>
        </p:txBody>
      </p:sp>
      <p:sp>
        <p:nvSpPr>
          <p:cNvPr id="159" name="BBDDE3"/>
          <p:cNvSpPr txBox="1"/>
          <p:nvPr/>
        </p:nvSpPr>
        <p:spPr>
          <a:xfrm>
            <a:off x="6509471" y="7993119"/>
            <a:ext cx="971923"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a:latin typeface="Calibri"/>
                <a:ea typeface="Calibri"/>
                <a:cs typeface="Calibri"/>
                <a:sym typeface="Calibri"/>
              </a:defRPr>
            </a:lvl1pPr>
          </a:lstStyle>
          <a:p>
            <a:r>
              <a:t>BBDDE3</a:t>
            </a:r>
          </a:p>
        </p:txBody>
      </p:sp>
      <p:sp>
        <p:nvSpPr>
          <p:cNvPr id="160" name="F6EAB4"/>
          <p:cNvSpPr txBox="1"/>
          <p:nvPr/>
        </p:nvSpPr>
        <p:spPr>
          <a:xfrm>
            <a:off x="6522931" y="2992431"/>
            <a:ext cx="945004"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100">
                <a:latin typeface="Calibri"/>
                <a:ea typeface="Calibri"/>
                <a:cs typeface="Calibri"/>
                <a:sym typeface="Calibri"/>
              </a:defRPr>
            </a:lvl1pPr>
          </a:lstStyle>
          <a:p>
            <a:r>
              <a:t>F6EAB4</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矩形"/>
          <p:cNvSpPr/>
          <p:nvPr/>
        </p:nvSpPr>
        <p:spPr>
          <a:xfrm>
            <a:off x="-17052" y="0"/>
            <a:ext cx="13038904" cy="9753600"/>
          </a:xfrm>
          <a:prstGeom prst="rect">
            <a:avLst/>
          </a:prstGeom>
          <a:solidFill>
            <a:srgbClr val="EF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2" y="1686692"/>
            <a:ext cx="13004800" cy="6034227"/>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遛狗行程完整.psd" descr="遛狗行程完整.psd"/>
          <p:cNvPicPr>
            <a:picLocks noChangeAspect="1"/>
          </p:cNvPicPr>
          <p:nvPr/>
        </p:nvPicPr>
        <p:blipFill>
          <a:blip r:embed="rId2">
            <a:extLst/>
          </a:blip>
          <a:stretch>
            <a:fillRect/>
          </a:stretch>
        </p:blipFill>
        <p:spPr>
          <a:xfrm>
            <a:off x="2326953" y="246447"/>
            <a:ext cx="1816150" cy="5891134"/>
          </a:xfrm>
          <a:prstGeom prst="rect">
            <a:avLst/>
          </a:prstGeom>
          <a:ln w="12700">
            <a:miter lim="400000"/>
          </a:ln>
        </p:spPr>
      </p:pic>
      <p:pic>
        <p:nvPicPr>
          <p:cNvPr id="166" name="網頁網頁.psd" descr="網頁網頁.psd"/>
          <p:cNvPicPr>
            <a:picLocks noChangeAspect="1"/>
          </p:cNvPicPr>
          <p:nvPr/>
        </p:nvPicPr>
        <p:blipFill>
          <a:blip r:embed="rId3">
            <a:extLst/>
          </a:blip>
          <a:stretch>
            <a:fillRect/>
          </a:stretch>
        </p:blipFill>
        <p:spPr>
          <a:xfrm>
            <a:off x="4517596" y="288637"/>
            <a:ext cx="2026349" cy="5806754"/>
          </a:xfrm>
          <a:prstGeom prst="rect">
            <a:avLst/>
          </a:prstGeom>
          <a:ln w="12700">
            <a:miter lim="400000"/>
          </a:ln>
        </p:spPr>
      </p:pic>
      <p:pic>
        <p:nvPicPr>
          <p:cNvPr id="167" name="首頁wireframe完整版.psd" descr="首頁wireframe完整版.psd"/>
          <p:cNvPicPr>
            <a:picLocks noChangeAspect="1"/>
          </p:cNvPicPr>
          <p:nvPr/>
        </p:nvPicPr>
        <p:blipFill>
          <a:blip r:embed="rId4">
            <a:extLst/>
          </a:blip>
          <a:stretch>
            <a:fillRect/>
          </a:stretch>
        </p:blipFill>
        <p:spPr>
          <a:xfrm>
            <a:off x="6918438" y="364292"/>
            <a:ext cx="2380224" cy="9025016"/>
          </a:xfrm>
          <a:prstGeom prst="rect">
            <a:avLst/>
          </a:prstGeom>
          <a:ln w="12700">
            <a:miter lim="400000"/>
          </a:ln>
        </p:spPr>
      </p:pic>
      <p:pic>
        <p:nvPicPr>
          <p:cNvPr id="168" name="遛狗行程首頁.psd" descr="遛狗行程首頁.psd"/>
          <p:cNvPicPr>
            <a:picLocks noChangeAspect="1"/>
          </p:cNvPicPr>
          <p:nvPr/>
        </p:nvPicPr>
        <p:blipFill>
          <a:blip r:embed="rId5">
            <a:extLst/>
          </a:blip>
          <a:stretch>
            <a:fillRect/>
          </a:stretch>
        </p:blipFill>
        <p:spPr>
          <a:xfrm>
            <a:off x="9673155" y="367777"/>
            <a:ext cx="2774476" cy="8337878"/>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參考網站"/>
          <p:cNvSpPr txBox="1"/>
          <p:nvPr/>
        </p:nvSpPr>
        <p:spPr>
          <a:xfrm>
            <a:off x="598451" y="920750"/>
            <a:ext cx="2197101"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Calibri"/>
                <a:ea typeface="Calibri"/>
                <a:cs typeface="Calibri"/>
                <a:sym typeface="Calibri"/>
              </a:defRPr>
            </a:lvl1pPr>
          </a:lstStyle>
          <a:p>
            <a:r>
              <a:t>參考網站</a:t>
            </a:r>
          </a:p>
        </p:txBody>
      </p:sp>
      <p:sp>
        <p:nvSpPr>
          <p:cNvPr id="171" name="Medium…"/>
          <p:cNvSpPr txBox="1"/>
          <p:nvPr/>
        </p:nvSpPr>
        <p:spPr>
          <a:xfrm>
            <a:off x="651616" y="2400299"/>
            <a:ext cx="4933914" cy="668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lnSpc>
                <a:spcPts val="5400"/>
              </a:lnSpc>
              <a:defRPr sz="3000" b="0">
                <a:uFill>
                  <a:solidFill>
                    <a:srgbClr val="0000EE"/>
                  </a:solidFill>
                </a:uFill>
                <a:latin typeface="Calibri"/>
                <a:ea typeface="Calibri"/>
                <a:cs typeface="Calibri"/>
                <a:sym typeface="Calibri"/>
              </a:defRPr>
            </a:pPr>
            <a:r>
              <a:t>Medium</a:t>
            </a:r>
          </a:p>
          <a:p>
            <a:pPr algn="l" defTabSz="457200">
              <a:lnSpc>
                <a:spcPts val="5400"/>
              </a:lnSpc>
              <a:defRPr sz="3000" b="0">
                <a:uFill>
                  <a:solidFill>
                    <a:srgbClr val="0000EE"/>
                  </a:solidFill>
                </a:uFill>
                <a:latin typeface="Calibri"/>
                <a:ea typeface="Calibri"/>
                <a:cs typeface="Calibri"/>
                <a:sym typeface="Calibri"/>
              </a:defRPr>
            </a:pPr>
            <a:r>
              <a:rPr>
                <a:hlinkClick r:id="rId2"/>
              </a:rPr>
              <a:t>https://medium.com/</a:t>
            </a:r>
          </a:p>
          <a:p>
            <a:pPr algn="l" defTabSz="457200">
              <a:lnSpc>
                <a:spcPts val="5400"/>
              </a:lnSpc>
              <a:defRPr sz="3000" b="0">
                <a:uFill>
                  <a:solidFill>
                    <a:srgbClr val="0000EE"/>
                  </a:solidFill>
                </a:uFill>
                <a:latin typeface="Calibri"/>
                <a:ea typeface="Calibri"/>
                <a:cs typeface="Calibri"/>
                <a:sym typeface="Calibri"/>
              </a:defRPr>
            </a:pPr>
            <a:endParaRPr>
              <a:hlinkClick r:id="rId2"/>
            </a:endParaRPr>
          </a:p>
          <a:p>
            <a:pPr algn="l" defTabSz="457200">
              <a:lnSpc>
                <a:spcPts val="5400"/>
              </a:lnSpc>
              <a:defRPr sz="3000" b="0">
                <a:uFill>
                  <a:solidFill>
                    <a:srgbClr val="0000EE"/>
                  </a:solidFill>
                </a:uFill>
                <a:latin typeface="Calibri"/>
                <a:ea typeface="Calibri"/>
                <a:cs typeface="Calibri"/>
                <a:sym typeface="Calibri"/>
              </a:defRPr>
            </a:pPr>
            <a:r>
              <a:t>Flying V</a:t>
            </a:r>
          </a:p>
          <a:p>
            <a:pPr algn="l" defTabSz="457200">
              <a:lnSpc>
                <a:spcPts val="5400"/>
              </a:lnSpc>
              <a:defRPr sz="3000" b="0">
                <a:uFill>
                  <a:solidFill>
                    <a:srgbClr val="0000EE"/>
                  </a:solidFill>
                </a:uFill>
                <a:latin typeface="Calibri"/>
                <a:ea typeface="Calibri"/>
                <a:cs typeface="Calibri"/>
                <a:sym typeface="Calibri"/>
              </a:defRPr>
            </a:pPr>
            <a:r>
              <a:rPr>
                <a:hlinkClick r:id="rId3"/>
              </a:rPr>
              <a:t>https://www.flyingv.cc/</a:t>
            </a:r>
          </a:p>
          <a:p>
            <a:pPr algn="l" defTabSz="457200">
              <a:lnSpc>
                <a:spcPts val="5400"/>
              </a:lnSpc>
              <a:defRPr sz="3000" b="0">
                <a:uFill>
                  <a:solidFill>
                    <a:srgbClr val="0000EE"/>
                  </a:solidFill>
                </a:uFill>
                <a:latin typeface="Calibri"/>
                <a:ea typeface="Calibri"/>
                <a:cs typeface="Calibri"/>
                <a:sym typeface="Calibri"/>
              </a:defRPr>
            </a:pPr>
            <a:endParaRPr>
              <a:hlinkClick r:id="rId3"/>
            </a:endParaRPr>
          </a:p>
          <a:p>
            <a:pPr algn="l" defTabSz="457200">
              <a:lnSpc>
                <a:spcPts val="5400"/>
              </a:lnSpc>
              <a:defRPr sz="3000" b="0">
                <a:uFill>
                  <a:solidFill>
                    <a:srgbClr val="0000EE"/>
                  </a:solidFill>
                </a:uFill>
                <a:latin typeface="Calibri"/>
                <a:ea typeface="Calibri"/>
                <a:cs typeface="Calibri"/>
                <a:sym typeface="Calibri"/>
              </a:defRPr>
            </a:pPr>
            <a:r>
              <a:t>Pinkoi</a:t>
            </a:r>
          </a:p>
          <a:p>
            <a:pPr algn="l" defTabSz="457200">
              <a:lnSpc>
                <a:spcPts val="5400"/>
              </a:lnSpc>
              <a:defRPr sz="3000" b="0">
                <a:uFill>
                  <a:solidFill>
                    <a:srgbClr val="0000EE"/>
                  </a:solidFill>
                </a:uFill>
                <a:latin typeface="Calibri"/>
                <a:ea typeface="Calibri"/>
                <a:cs typeface="Calibri"/>
                <a:sym typeface="Calibri"/>
              </a:defRPr>
            </a:pPr>
            <a:r>
              <a:rPr>
                <a:hlinkClick r:id="rId4"/>
              </a:rPr>
              <a:t>https://www.pinkoi.com/magz</a:t>
            </a:r>
          </a:p>
          <a:p>
            <a:pPr algn="l" defTabSz="457200">
              <a:lnSpc>
                <a:spcPts val="5400"/>
              </a:lnSpc>
              <a:defRPr sz="3000" b="0">
                <a:uFill>
                  <a:solidFill>
                    <a:srgbClr val="0000EE"/>
                  </a:solidFill>
                </a:uFill>
                <a:latin typeface="Calibri"/>
                <a:ea typeface="Calibri"/>
                <a:cs typeface="Calibri"/>
                <a:sym typeface="Calibri"/>
              </a:defRPr>
            </a:pPr>
            <a:endParaRPr>
              <a:hlinkClick r:id="rId4"/>
            </a:endParaRPr>
          </a:p>
          <a:p>
            <a:pPr algn="l" defTabSz="457200">
              <a:lnSpc>
                <a:spcPts val="5400"/>
              </a:lnSpc>
              <a:defRPr sz="3000" b="0">
                <a:uFill>
                  <a:solidFill>
                    <a:srgbClr val="0000EE"/>
                  </a:solidFill>
                </a:uFill>
                <a:latin typeface="Calibri"/>
                <a:ea typeface="Calibri"/>
                <a:cs typeface="Calibri"/>
                <a:sym typeface="Calibri"/>
              </a:defRPr>
            </a:pPr>
            <a:r>
              <a:t>Meetup</a:t>
            </a:r>
          </a:p>
          <a:p>
            <a:pPr algn="l" defTabSz="457200">
              <a:lnSpc>
                <a:spcPts val="5400"/>
              </a:lnSpc>
              <a:defRPr sz="3000" b="0">
                <a:uFill>
                  <a:solidFill>
                    <a:srgbClr val="0000EE"/>
                  </a:solidFill>
                </a:uFill>
                <a:latin typeface="Calibri"/>
                <a:ea typeface="Calibri"/>
                <a:cs typeface="Calibri"/>
                <a:sym typeface="Calibri"/>
              </a:defRPr>
            </a:pPr>
            <a:r>
              <a:rPr>
                <a:hlinkClick r:id="rId5"/>
              </a:rPr>
              <a:t>https://www.meetup.com/</a:t>
            </a:r>
          </a:p>
          <a:p>
            <a:pPr algn="l" defTabSz="457200">
              <a:lnSpc>
                <a:spcPts val="5400"/>
              </a:lnSpc>
              <a:defRPr sz="3000" b="0">
                <a:uFill>
                  <a:solidFill>
                    <a:srgbClr val="0000EE"/>
                  </a:solidFill>
                </a:uFill>
                <a:latin typeface="Calibri"/>
                <a:ea typeface="Calibri"/>
                <a:cs typeface="Calibri"/>
                <a:sym typeface="Calibri"/>
              </a:defRPr>
            </a:pPr>
            <a:endParaRPr>
              <a:hlinkClick r:id="rId5"/>
            </a:endParaRPr>
          </a:p>
          <a:p>
            <a:pPr algn="l" defTabSz="457200">
              <a:lnSpc>
                <a:spcPts val="5400"/>
              </a:lnSpc>
              <a:defRPr sz="3000" b="0">
                <a:uFill>
                  <a:solidFill>
                    <a:srgbClr val="0000EE"/>
                  </a:solidFill>
                </a:uFill>
                <a:latin typeface="Calibri"/>
                <a:ea typeface="Calibri"/>
                <a:cs typeface="Calibri"/>
                <a:sym typeface="Calibri"/>
              </a:defRPr>
            </a:pPr>
            <a:r>
              <a:t>HaHow</a:t>
            </a:r>
          </a:p>
          <a:p>
            <a:pPr algn="l" defTabSz="457200">
              <a:lnSpc>
                <a:spcPts val="5400"/>
              </a:lnSpc>
              <a:defRPr sz="3000" b="0">
                <a:uFill>
                  <a:solidFill>
                    <a:srgbClr val="0000EE"/>
                  </a:solidFill>
                </a:uFill>
                <a:latin typeface="Calibri"/>
                <a:ea typeface="Calibri"/>
                <a:cs typeface="Calibri"/>
                <a:sym typeface="Calibri"/>
              </a:defRPr>
            </a:pPr>
            <a:r>
              <a:rPr>
                <a:hlinkClick r:id="rId6"/>
              </a:rPr>
              <a:t>https://hahow.in/</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114</Words>
  <Application>Microsoft Office PowerPoint</Application>
  <PresentationFormat>自訂</PresentationFormat>
  <Paragraphs>62</Paragraphs>
  <Slides>10</Slides>
  <Notes>0</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10</vt:i4>
      </vt:variant>
    </vt:vector>
  </HeadingPairs>
  <TitlesOfParts>
    <vt:vector size="20" baseType="lpstr">
      <vt:lpstr>Apple Chancery</vt:lpstr>
      <vt:lpstr>Helvetica Light</vt:lpstr>
      <vt:lpstr>Helvetica Neue</vt:lpstr>
      <vt:lpstr>Helvetica Neue Light</vt:lpstr>
      <vt:lpstr>Helvetica Neue Medium</vt:lpstr>
      <vt:lpstr>Helvetica Neue Thin</vt:lpstr>
      <vt:lpstr>Calibri</vt:lpstr>
      <vt:lpstr>Cambria</vt:lpstr>
      <vt:lpstr>Times</vt:lpstr>
      <vt:lpstr>White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Windows 使用者</cp:lastModifiedBy>
  <cp:revision>1</cp:revision>
  <dcterms:modified xsi:type="dcterms:W3CDTF">2019-04-09T02:46:11Z</dcterms:modified>
</cp:coreProperties>
</file>